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0" r:id="rId3"/>
    <p:sldId id="260" r:id="rId4"/>
    <p:sldId id="274" r:id="rId5"/>
    <p:sldId id="266" r:id="rId6"/>
    <p:sldId id="265" r:id="rId7"/>
    <p:sldId id="261" r:id="rId8"/>
    <p:sldId id="262" r:id="rId9"/>
    <p:sldId id="257" r:id="rId10"/>
    <p:sldId id="258" r:id="rId11"/>
    <p:sldId id="259" r:id="rId12"/>
    <p:sldId id="263" r:id="rId13"/>
    <p:sldId id="264" r:id="rId14"/>
    <p:sldId id="267" r:id="rId15"/>
    <p:sldId id="268" r:id="rId16"/>
    <p:sldId id="269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6" d="100"/>
          <a:sy n="36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6479D-0887-0E4A-A1C1-F943D9491E4E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EBE8-61B3-1345-889B-00E363315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88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Основу металлургии как науки составляет теория металлургических процессов, составной частью которой является термодинамический анализ. Предметом термодинамического анализа  металлургических процессов служит физико-химический анализ сложных металлургических систем и процессов, в них протекающих. Одновременно с экспериментами в металлургии успешно используется теоретические методы исследования, главные из которых термодинамический и кинетический. Освоение этих методов анализа является одной из главных задач при подготовке магистров-металлургов (магистров Техники и Технологий), вследствие чего физическая химия и теория металлургических процессов занимают ведущие места среди дисциплин металлургического цикла.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973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Исследование металлургических процессов базируется на законах теории физико-химических превращений извлечения, разделения и рафинирования</a:t>
            </a:r>
            <a:r>
              <a:rPr lang="ru-RU" baseline="0" dirty="0"/>
              <a:t> (получение металлов заданной степени чистоты). Металлургические расчеты материальных (стехиометрических, электронных, эквивалентных)  и тепловых балансов составляют основу проектирования и предложения совершенствования металлургических процессов.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41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ru-RU" dirty="0"/>
              <a:t>вязь энергии Гиббса с константой равновесия. Парциальные давления газообразных компонентов выражены в паскалях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65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характеристики газовой фазы.</a:t>
            </a:r>
            <a:endParaRPr lang="ru-RU" sz="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Общим критерием оценки термодинамической возможности в стандартных условиях или окисления железа является свободная энергия Гиббса</a:t>
            </a:r>
            <a:endParaRPr lang="ru-RU" sz="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характеристики газовой фазы.</a:t>
            </a:r>
            <a:endParaRPr lang="ru-RU" sz="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Общим критерием оценки термодинамической возможности в стандартных условиях или окисления железа является свободная энергия Гиббса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 равенстве энергии Гиббса нулю определяют температуру равновесия;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тносительно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которой оценивается направленность процесса; выше 2900 К энергия Гиббса больше нуля.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01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области гидрометаллургических относят процессы, температура которых ограничивается интервалом существования водных растворов.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Основные операции гидрометаллургии в гетерогенных системах: 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выщелачивание – растворение многофазового твердого сырья селективно действующим раствором реагента;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осаждение – извлечение из раствора в твердую фазу определенных составляющих селективно действующим реагентом или электролизом;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- жидкостная экстракция с последующей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реэкстракцией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селективное извлечение из жидкой фазы целевого компонента другой жидкой фазой, в которой этот компонент растворим в соответствии с законом распределения. Растворители целевого компонента практически взаимно не растворяются.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057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выщелачивание – растворение многофазового твердого сырья селективно действующим раствором реагента;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рафинирования серебряных сплавов, содержащих золото (более 25 % по массе) применяют методы селективного выщелачивания серебра. Так как серебро растворимо в азотной кислоте, а золото нерастворимо, при выщелачивании сплава азотной кислотой протекает реакция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переводом серебра в раствор нитрата серебра.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качестве растворителей в гидрометаллургии используются  растворы солей.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Раствор сульфида натрия используется при выщелачивании шламов со значительным содержанием селена, теллура и их соединений (перерабатывают сульфидным способом.)     </a:t>
            </a:r>
          </a:p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i-FI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nSe</a:t>
            </a:r>
            <a:r>
              <a:rPr lang="fi-FI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Na</a:t>
            </a:r>
            <a:r>
              <a:rPr lang="fi-FI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 = Na</a:t>
            </a:r>
            <a:r>
              <a:rPr lang="fi-FI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SSe</a:t>
            </a:r>
            <a:r>
              <a:rPr lang="fi-FI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 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(2.11)</a:t>
            </a:r>
          </a:p>
          <a:p>
            <a:endParaRPr lang="fi-FI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fi-FI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 + </a:t>
            </a:r>
            <a:r>
              <a:rPr lang="fi-FI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nТе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Na</a:t>
            </a:r>
            <a:r>
              <a:rPr lang="fi-FI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</a:t>
            </a:r>
            <a:r>
              <a:rPr lang="fi-FI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Наибольшее распространение получил раствор сернокислого железа Fe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(SO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который широко используется  в процессах кучного и подземного выщелачивания сульфидных руд.  Сульфат железа в присутствии кислорода окисляет сульфидные минералы ценных компонентов руды до хорошо растворимых сульфатов</a:t>
            </a:r>
          </a:p>
          <a:p>
            <a:endParaRPr lang="ru-RU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CuFeS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+ 2Fe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(SO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+ 2H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+ 3O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=CuSO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+5FeSO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+ 2H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</a:t>
            </a:r>
            <a:r>
              <a:rPr lang="pt-BR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pt-B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742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Один из способов  регенерации компонентов раствора является кристаллизация как изотермическая, так и с понижением температуры, учитывая разную растворимость компонентов. Графо-аналитические методы расчета по диаграммам фазового равновесия позволяют достаточно просто для водного раствора двух компонентов, не взаимодействующих друг с другом и не образующих кристаллогидраты, определить составы и массы равновесных фаз по правилу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коноды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Кристаллизация из водного раствора – один из простых способов регенерации солей и метод извлечения ценных металлов из раствора  после выщелачивания.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Диаграмма состояния водного раствора двух солей с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эвтоникой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одноименным ионом, представленная треугольной диаграммой. (Приложение В, рисунок В 5), позволяет графо-аналитическим методом определить состав сопряженной фазы для любого интересующего состава одной из двух фаз и массы равновесных фаз.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Вершины концентрационного треугольника отвечают чистым Н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и солям: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Точка 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показывает массовую долю соли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водном насыщенном растворе. Кривая 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 определяет растворимость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водных растворах соли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разного состава, а кривая 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 – растворимость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растворе соли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В точке Е раствор насыщен обеими солями (</a:t>
            </a:r>
            <a:r>
              <a:rPr lang="ru-RU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эвтоника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Любая точка на поле между вершиной Н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и кривой 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отвечает не насыщенным растворам солей. Любые точки на поле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 и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 отвечают двухфазным системам, соответственно, раствора двух солей -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раствор -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Точки поля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определяют трехфазные системы: водный раствор состава Е и кристаллы солей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S</a:t>
            </a:r>
            <a:r>
              <a:rPr lang="ru-RU" sz="12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7EBE8-61B3-1345-889B-00E363315FF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5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Образец подзаголовка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над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Чтобы добавить рисунок, перетащите его на заполнитель или щелкните значок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70BA1CFD-BFF0-48BC-9BA5-4974D7A6AB15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820738" y="596152"/>
            <a:ext cx="7542212" cy="4572001"/>
          </a:xfrm>
        </p:spPr>
        <p:txBody>
          <a:bodyPr/>
          <a:lstStyle/>
          <a:p>
            <a:r>
              <a:rPr lang="ru-RU" dirty="0"/>
              <a:t>ТЕРМОДИНАМИЧЕСКИЙ АНАЛИЗ  металлургических процессов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ТАМП как научный инструмент исследования  выбора и реализации металлургических процессов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09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D74FC-F2BE-44A3-A92A-141EB950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Энергия ГИББСА 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как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критерий термодинамической возможности процесса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A61DBA-FE3B-410D-A393-65D18D25C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45D6C90-4104-4C62-B807-D3DB35928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298" y="3524078"/>
            <a:ext cx="6119813" cy="596900"/>
          </a:xfrm>
          <a:prstGeom prst="rect">
            <a:avLst/>
          </a:prstGeom>
          <a:blipFill>
            <a:blip r:embed="rId3">
              <a:duotone>
                <a:srgbClr val="C0504D">
                  <a:shade val="40000"/>
                </a:srgbClr>
                <a:srgbClr val="C0504D">
                  <a:tint val="42000"/>
                </a:srgbClr>
              </a:duotone>
            </a:blip>
            <a:tile tx="0" ty="0" sx="40000" sy="40000" flip="none" algn="tl"/>
          </a:blipFill>
          <a:ln w="12700" cap="flat" cmpd="sng" algn="ctr">
            <a:solidFill>
              <a:srgbClr val="C0504D"/>
            </a:solidFill>
            <a:prstDash val="solid"/>
          </a:ln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37031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79462" y="0"/>
            <a:ext cx="7581901" cy="2045661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ТАМП                                         </a:t>
            </a:r>
            <a:r>
              <a:rPr lang="ru-RU" sz="4400" dirty="0"/>
              <a:t>как </a:t>
            </a:r>
            <a:r>
              <a:rPr lang="ru-RU" sz="4000" dirty="0" err="1"/>
              <a:t>научныйинструмент</a:t>
            </a:r>
            <a:r>
              <a:rPr lang="ru-RU" sz="4000" dirty="0"/>
              <a:t> металлургии</a:t>
            </a:r>
          </a:p>
        </p:txBody>
      </p:sp>
      <p:pic>
        <p:nvPicPr>
          <p:cNvPr id="4" name="Содержимое 3" descr="Копия 2.pn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r="4246"/>
          <a:stretch>
            <a:fillRect/>
          </a:stretch>
        </p:blipFill>
        <p:spPr>
          <a:xfrm>
            <a:off x="779463" y="1882775"/>
            <a:ext cx="7581900" cy="3952875"/>
          </a:xfrm>
        </p:spPr>
      </p:pic>
    </p:spTree>
    <p:extLst>
      <p:ext uri="{BB962C8B-B14F-4D97-AF65-F5344CB8AC3E}">
        <p14:creationId xmlns:p14="http://schemas.microsoft.com/office/powerpoint/2010/main" val="2180644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445AE2-0289-4D7C-A0B2-C8BCA1FA8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738" y="3630706"/>
            <a:ext cx="7542212" cy="806823"/>
          </a:xfrm>
        </p:spPr>
        <p:txBody>
          <a:bodyPr/>
          <a:lstStyle/>
          <a:p>
            <a:r>
              <a:rPr lang="ru-RU" sz="3200" dirty="0"/>
              <a:t>ТЕРМОДИНАМИЧЕСКИЙ АНАЛИЗ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AB44E4-8AB5-429F-A8E5-301679B15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738" y="4437529"/>
            <a:ext cx="7542212" cy="182431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3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А. Эйнштейн</a:t>
            </a:r>
            <a:endParaRPr lang="ru-RU" sz="20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ru-RU" sz="3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</a:t>
            </a:r>
            <a:endParaRPr lang="ru-RU" sz="20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ru-RU" sz="7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Об универсальности термодинамики</a:t>
            </a:r>
            <a:endParaRPr lang="ru-RU" sz="72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ru-RU" sz="7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</a:t>
            </a:r>
            <a:endParaRPr lang="ru-RU" sz="72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ru-RU" sz="7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 Теория производит тем большее впечатление, чем проще ее предпосылки, чем разнообразнее предметы, которые она связывает и чем шире область ее применения. Отсюда глубокое впечатление, которое произвела на меня классическая термодинамика. Это единственная физическая теория общего содержания, относительно которой я убежден, что в рамках применимости ее основных понятий, она никогда не будет опровергнута.</a:t>
            </a:r>
            <a:endParaRPr lang="ru-RU" sz="72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ru-RU" sz="7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</a:t>
            </a:r>
            <a:endParaRPr lang="ru-RU" sz="72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sz="3200" b="1" kern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</a:t>
            </a:r>
            <a:endParaRPr lang="ru-RU" sz="2000" kern="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sz="5600" dirty="0"/>
          </a:p>
        </p:txBody>
      </p:sp>
    </p:spTree>
    <p:extLst>
      <p:ext uri="{BB962C8B-B14F-4D97-AF65-F5344CB8AC3E}">
        <p14:creationId xmlns:p14="http://schemas.microsoft.com/office/powerpoint/2010/main" val="4134606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CEAF6-0BB0-4A1E-92FA-4FD3B600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ТЕРМОДИНАМИЧЕСКИЙ АНАЛИЗ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C35EC5-0451-4FB7-AAFE-9304810420D3}"/>
              </a:ext>
            </a:extLst>
          </p:cNvPr>
          <p:cNvSpPr txBox="1"/>
          <p:nvPr/>
        </p:nvSpPr>
        <p:spPr>
          <a:xfrm>
            <a:off x="2286000" y="494864"/>
            <a:ext cx="4572000" cy="5314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marR="0" lvl="0" indent="0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Стандартное значение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энергии Гиббса = </a:t>
            </a:r>
          </a:p>
          <a:p>
            <a:pPr marL="1371600" marR="0" lvl="0" indent="0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  <a:sym typeface="Symbol"/>
              </a:rPr>
              <a:t>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nRTln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(1,01325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  <a:sym typeface="Symbol"/>
              </a:rPr>
              <a:t>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10</a:t>
            </a:r>
            <a:r>
              <a:rPr kumimoji="0" lang="ru-RU" sz="3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5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) -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RTlnk</a:t>
            </a:r>
            <a:r>
              <a:rPr kumimoji="0" lang="en-US" sz="3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p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,	   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  	</a:t>
            </a: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Р, Па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14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86652-83A1-463A-944F-AC54AD09F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ГИДРОМЕТАЛЛУРГИЧЕСКИЕ</a:t>
            </a:r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ПРОЦЕССЫ  (1)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50B4A4-57C3-4CAC-8B9C-11CB6A0AF5CF}"/>
              </a:ext>
            </a:extLst>
          </p:cNvPr>
          <p:cNvSpPr txBox="1"/>
          <p:nvPr/>
        </p:nvSpPr>
        <p:spPr>
          <a:xfrm>
            <a:off x="2286000" y="-146337"/>
            <a:ext cx="4572000" cy="7150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ЭКСТРАКЦИЯ    - извлечение компонентов из металлсодержащих материалов специальными растворителями (экстрагентами):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Выщелачивание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Жидкостная экстракция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ОСАЖДЕНИЕ – химическое, электролиз (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электроэкстракция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,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электрорафинирование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КРИСТАЛЛИЗАЦИЯ солей из водных растворов</a:t>
            </a:r>
          </a:p>
        </p:txBody>
      </p:sp>
    </p:spTree>
    <p:extLst>
      <p:ext uri="{BB962C8B-B14F-4D97-AF65-F5344CB8AC3E}">
        <p14:creationId xmlns:p14="http://schemas.microsoft.com/office/powerpoint/2010/main" val="245790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F47CB-10BD-40A8-A601-F45B5452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/>
              <a:t>Термодинамика</a:t>
            </a:r>
            <a:br>
              <a:rPr lang="ru-RU" sz="1800" dirty="0"/>
            </a:br>
            <a:r>
              <a:rPr lang="ru-RU" sz="1800" dirty="0" err="1"/>
              <a:t>гидрометаллургически</a:t>
            </a:r>
            <a:r>
              <a:rPr lang="ru-RU" sz="1800" dirty="0"/>
              <a:t> х </a:t>
            </a:r>
            <a:br>
              <a:rPr lang="ru-RU" sz="1800" dirty="0"/>
            </a:br>
            <a:r>
              <a:rPr lang="ru-RU" sz="2400" dirty="0"/>
              <a:t>процессов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A53CF0-2930-482F-A100-D8E5BE1CF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4830" y="8494294"/>
            <a:ext cx="7581901" cy="7643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57FB011-86E2-434B-A9CC-B85F8BFD7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2555418"/>
            <a:ext cx="36576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6D9272-6452-42F6-A7F2-296EFB57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6469470"/>
            <a:ext cx="3666667" cy="56190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4A70561-C569-4C45-A710-A3253102B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36576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24A500-C53E-480E-AF81-24C5F613CAB5}"/>
              </a:ext>
            </a:extLst>
          </p:cNvPr>
          <p:cNvSpPr txBox="1"/>
          <p:nvPr/>
        </p:nvSpPr>
        <p:spPr>
          <a:xfrm>
            <a:off x="2610853" y="1365432"/>
            <a:ext cx="5221704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+mj-lt"/>
              <a:buAutoNum type="arabicPeriod" startAt="14"/>
              <a:tabLst>
                <a:tab pos="590550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Уравнение связи стандартной энергии Гиббса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c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температурой для реакции</a:t>
            </a:r>
          </a:p>
          <a:p>
            <a:pPr marL="590550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>
                <a:tab pos="52578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UO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2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</a:t>
            </a:r>
            <a:r>
              <a:rPr kumimoji="0" lang="ru-RU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тв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)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+ 2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C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U 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(ж)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+ 2СО   в интервале температур [ 1500 - 3000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K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]</a:t>
            </a:r>
          </a:p>
          <a:p>
            <a:pPr marL="590550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>
                <a:tab pos="5257800" algn="l"/>
              </a:tabLst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-1108,342 + 0,382Т, кДж         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         Указать минимальную абсолютную температуру, выше которой реакция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термодинамически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невозможна при стандартных условиях: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2900 K       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430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71AA2-ADE0-4704-B8F3-313DE7FCD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Температурная зависимость энергии Гиббса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F351A5-1FA8-45C2-9BB0-46DEACEFF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+mj-lt"/>
              <a:buAutoNum type="arabicPeriod" startAt="14"/>
              <a:tabLst>
                <a:tab pos="590550" algn="l"/>
              </a:tabLst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Уравнение связи стандартной энергии Гиббса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c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температурой для реакции</a:t>
            </a:r>
          </a:p>
          <a:p>
            <a:pPr marL="590550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>
                <a:tab pos="5257800" algn="l"/>
              </a:tabLst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UO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2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</a:t>
            </a:r>
            <a:r>
              <a:rPr kumimoji="0" lang="ru-RU" sz="19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) 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+ 2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C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=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U 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(ж)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+ 2СО   в интервале температур [ 1500 - 3000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K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]</a:t>
            </a:r>
          </a:p>
          <a:p>
            <a:pPr marL="590550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>
                <a:tab pos="5257800" algn="l"/>
              </a:tabLst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-1108,342 + 0,382Т, кДж         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         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Указать минимальную абсолютную температуру, выше которой реакция </a:t>
            </a:r>
            <a:r>
              <a:rPr kumimoji="0" lang="ru-RU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термодинамически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невозможна при стандартных условиях: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2900 K        </a:t>
            </a:r>
            <a:endParaRPr kumimoji="0" lang="ru-RU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78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/>
              <a:t>ГИДРОМЕТАЛЛУРГИЧЕСКИЕ ПРОЦЕССЫ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ЭКСТРАКЦИЯ    - извлечение компонентов из металлсодержащих систем специальными растворителями (</a:t>
            </a:r>
            <a:r>
              <a:rPr lang="ru-RU" sz="2800" dirty="0" err="1"/>
              <a:t>экстрагентами</a:t>
            </a:r>
            <a:r>
              <a:rPr lang="ru-RU" sz="2800" dirty="0"/>
              <a:t>):</a:t>
            </a:r>
          </a:p>
          <a:p>
            <a:pPr>
              <a:buFontTx/>
              <a:buChar char="•"/>
            </a:pPr>
            <a:r>
              <a:rPr lang="ru-RU" sz="2800" dirty="0"/>
              <a:t>Выщелачивание</a:t>
            </a:r>
          </a:p>
          <a:p>
            <a:pPr>
              <a:buFontTx/>
              <a:buChar char="•"/>
            </a:pPr>
            <a:r>
              <a:rPr lang="ru-RU" sz="2800" dirty="0"/>
              <a:t>Жидкостная экстракция</a:t>
            </a:r>
          </a:p>
          <a:p>
            <a:pPr marL="0" indent="0">
              <a:buNone/>
            </a:pPr>
            <a:r>
              <a:rPr lang="ru-RU" sz="2800" dirty="0"/>
              <a:t>ОСАЖДЕНИЕ – химическое, электролиз (</a:t>
            </a:r>
            <a:r>
              <a:rPr lang="ru-RU" sz="2800" dirty="0" err="1"/>
              <a:t>электроэкстракция</a:t>
            </a:r>
            <a:r>
              <a:rPr lang="ru-RU" sz="2800" dirty="0"/>
              <a:t>, </a:t>
            </a:r>
            <a:r>
              <a:rPr lang="ru-RU" sz="2800" dirty="0" err="1"/>
              <a:t>электрорафинирование</a:t>
            </a:r>
            <a:r>
              <a:rPr lang="ru-RU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8413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ВЫЩЕЛАЧИВАНИЕ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4400" dirty="0"/>
              <a:t>выщелачивание</a:t>
            </a:r>
            <a:r>
              <a:rPr lang="ru-RU" dirty="0"/>
              <a:t> – растворение многофазового твердого сырья селективно действующим </a:t>
            </a:r>
            <a:r>
              <a:rPr lang="ru-RU" dirty="0" err="1"/>
              <a:t>экстрагентом</a:t>
            </a:r>
            <a:r>
              <a:rPr lang="en-US" dirty="0"/>
              <a:t> (</a:t>
            </a:r>
            <a:r>
              <a:rPr lang="ru-RU" dirty="0"/>
              <a:t>в частности</a:t>
            </a:r>
            <a:r>
              <a:rPr lang="en-US" dirty="0"/>
              <a:t>-</a:t>
            </a:r>
            <a:r>
              <a:rPr lang="ru-RU" dirty="0"/>
              <a:t>схемы);</a:t>
            </a:r>
          </a:p>
          <a:p>
            <a:pPr marL="0" indent="0">
              <a:buNone/>
            </a:pPr>
            <a:r>
              <a:rPr lang="pt-BR" dirty="0"/>
              <a:t>   </a:t>
            </a:r>
            <a:r>
              <a:rPr lang="ru-RU" dirty="0"/>
              <a:t>*</a:t>
            </a:r>
            <a:r>
              <a:rPr lang="pt-BR" dirty="0"/>
              <a:t>   Ag + HNO</a:t>
            </a:r>
            <a:r>
              <a:rPr lang="pt-BR" baseline="-25000" dirty="0"/>
              <a:t>3</a:t>
            </a:r>
            <a:r>
              <a:rPr lang="pt-BR" dirty="0"/>
              <a:t> → AgNO</a:t>
            </a:r>
            <a:r>
              <a:rPr lang="pt-BR" baseline="-25000" dirty="0"/>
              <a:t>3</a:t>
            </a:r>
            <a:r>
              <a:rPr lang="pt-BR" dirty="0"/>
              <a:t> + NO + NO</a:t>
            </a:r>
            <a:r>
              <a:rPr lang="pt-BR" baseline="-25000" dirty="0"/>
              <a:t>2</a:t>
            </a:r>
            <a:r>
              <a:rPr lang="pt-BR" dirty="0"/>
              <a:t> + H</a:t>
            </a:r>
            <a:r>
              <a:rPr lang="pt-BR" baseline="-25000" dirty="0"/>
              <a:t>2</a:t>
            </a:r>
            <a:r>
              <a:rPr lang="pt-BR" dirty="0"/>
              <a:t>O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ru-RU" dirty="0"/>
              <a:t>*</a:t>
            </a:r>
            <a:r>
              <a:rPr lang="en-US" dirty="0"/>
              <a:t>  </a:t>
            </a:r>
            <a:r>
              <a:rPr lang="ru-RU" dirty="0"/>
              <a:t>MoS</a:t>
            </a:r>
            <a:r>
              <a:rPr lang="ru-RU" baseline="-25000" dirty="0"/>
              <a:t>2</a:t>
            </a:r>
            <a:r>
              <a:rPr lang="ru-RU" dirty="0"/>
              <a:t> + </a:t>
            </a:r>
            <a:r>
              <a:rPr lang="ru-RU" dirty="0" err="1"/>
              <a:t>ClO</a:t>
            </a:r>
            <a:r>
              <a:rPr lang="ru-RU" baseline="30000" dirty="0"/>
              <a:t>-</a:t>
            </a:r>
            <a:r>
              <a:rPr lang="ru-RU" dirty="0"/>
              <a:t> + OH</a:t>
            </a:r>
            <a:r>
              <a:rPr lang="ru-RU" baseline="30000" dirty="0"/>
              <a:t>-</a:t>
            </a:r>
            <a:r>
              <a:rPr lang="ru-RU" dirty="0"/>
              <a:t> → MoO</a:t>
            </a:r>
            <a:r>
              <a:rPr lang="ru-RU" baseline="-25000" dirty="0"/>
              <a:t>4</a:t>
            </a:r>
            <a:r>
              <a:rPr lang="ru-RU" baseline="30000" dirty="0"/>
              <a:t>2-</a:t>
            </a:r>
            <a:r>
              <a:rPr lang="ru-RU" dirty="0"/>
              <a:t> + </a:t>
            </a:r>
            <a:r>
              <a:rPr lang="ru-RU" dirty="0" err="1"/>
              <a:t>S</a:t>
            </a:r>
            <a:r>
              <a:rPr lang="ru-RU" dirty="0"/>
              <a:t> + SO</a:t>
            </a:r>
            <a:r>
              <a:rPr lang="ru-RU" baseline="-25000" dirty="0"/>
              <a:t>4</a:t>
            </a:r>
            <a:r>
              <a:rPr lang="ru-RU" baseline="30000" dirty="0"/>
              <a:t>2-</a:t>
            </a:r>
            <a:r>
              <a:rPr lang="ru-RU" dirty="0"/>
              <a:t> + </a:t>
            </a:r>
            <a:r>
              <a:rPr lang="ru-RU" dirty="0" err="1"/>
              <a:t>Cl</a:t>
            </a:r>
            <a:r>
              <a:rPr lang="ru-RU" baseline="30000" dirty="0"/>
              <a:t>-</a:t>
            </a:r>
            <a:r>
              <a:rPr lang="ru-RU" dirty="0"/>
              <a:t> + H</a:t>
            </a:r>
            <a:r>
              <a:rPr lang="ru-RU" baseline="-25000" dirty="0"/>
              <a:t>2</a:t>
            </a:r>
            <a:r>
              <a:rPr lang="ru-RU" dirty="0"/>
              <a:t>O</a:t>
            </a:r>
          </a:p>
          <a:p>
            <a:pPr marL="0" indent="0">
              <a:buNone/>
            </a:pPr>
            <a:r>
              <a:rPr lang="ru-RU" dirty="0"/>
              <a:t>    *  </a:t>
            </a:r>
            <a:r>
              <a:rPr lang="fr-FR" dirty="0"/>
              <a:t>Au + N</a:t>
            </a:r>
            <a:r>
              <a:rPr lang="ru-RU" dirty="0"/>
              <a:t>а</a:t>
            </a:r>
            <a:r>
              <a:rPr lang="fr-FR" dirty="0"/>
              <a:t>CN + O</a:t>
            </a:r>
            <a:r>
              <a:rPr lang="fr-FR" baseline="-25000" dirty="0"/>
              <a:t>2</a:t>
            </a:r>
            <a:r>
              <a:rPr lang="fr-FR" dirty="0"/>
              <a:t> + H</a:t>
            </a:r>
            <a:r>
              <a:rPr lang="fr-FR" baseline="-25000" dirty="0"/>
              <a:t>2</a:t>
            </a:r>
            <a:r>
              <a:rPr lang="fr-FR" dirty="0"/>
              <a:t>O </a:t>
            </a:r>
            <a:r>
              <a:rPr lang="ru-RU" dirty="0"/>
              <a:t>→</a:t>
            </a:r>
            <a:r>
              <a:rPr lang="fr-FR" dirty="0"/>
              <a:t> Na[Au(CN)</a:t>
            </a:r>
            <a:r>
              <a:rPr lang="fr-FR" baseline="-25000" dirty="0"/>
              <a:t>2</a:t>
            </a:r>
            <a:r>
              <a:rPr lang="fr-FR" dirty="0"/>
              <a:t>] + </a:t>
            </a:r>
            <a:r>
              <a:rPr lang="fr-FR" dirty="0" err="1"/>
              <a:t>NaOH</a:t>
            </a:r>
            <a:endParaRPr lang="ru-RU" dirty="0"/>
          </a:p>
          <a:p>
            <a:pPr marL="0" indent="0">
              <a:buNone/>
            </a:pPr>
            <a:r>
              <a:rPr lang="pt-BR" dirty="0"/>
              <a:t>UO</a:t>
            </a:r>
            <a:r>
              <a:rPr lang="pt-BR" baseline="-25000" dirty="0"/>
              <a:t>2</a:t>
            </a:r>
            <a:r>
              <a:rPr lang="pt-BR" dirty="0"/>
              <a:t> + 3Na</a:t>
            </a:r>
            <a:r>
              <a:rPr lang="pt-BR" baseline="-25000" dirty="0"/>
              <a:t>2</a:t>
            </a:r>
            <a:r>
              <a:rPr lang="pt-BR" dirty="0"/>
              <a:t>CO</a:t>
            </a:r>
            <a:r>
              <a:rPr lang="pt-BR" baseline="-25000" dirty="0"/>
              <a:t>3</a:t>
            </a:r>
            <a:r>
              <a:rPr lang="pt-BR" dirty="0"/>
              <a:t> + H</a:t>
            </a:r>
            <a:r>
              <a:rPr lang="pt-BR" baseline="-25000" dirty="0"/>
              <a:t>2</a:t>
            </a:r>
            <a:r>
              <a:rPr lang="pt-BR" dirty="0"/>
              <a:t>O + 0,5O</a:t>
            </a:r>
            <a:r>
              <a:rPr lang="pt-BR" baseline="-25000" dirty="0"/>
              <a:t>2 </a:t>
            </a:r>
            <a:r>
              <a:rPr lang="pt-BR" dirty="0"/>
              <a:t>= Na</a:t>
            </a:r>
            <a:r>
              <a:rPr lang="pt-BR" baseline="-25000" dirty="0"/>
              <a:t>4</a:t>
            </a:r>
            <a:r>
              <a:rPr lang="pt-BR" dirty="0"/>
              <a:t>[UO</a:t>
            </a:r>
            <a:r>
              <a:rPr lang="pt-BR" baseline="-25000" dirty="0"/>
              <a:t>2</a:t>
            </a:r>
            <a:r>
              <a:rPr lang="pt-BR" dirty="0"/>
              <a:t>(CO</a:t>
            </a:r>
            <a:r>
              <a:rPr lang="pt-BR" baseline="-25000" dirty="0"/>
              <a:t>3</a:t>
            </a:r>
            <a:r>
              <a:rPr lang="pt-BR" dirty="0"/>
              <a:t>)</a:t>
            </a:r>
            <a:r>
              <a:rPr lang="pt-BR" baseline="-25000" dirty="0"/>
              <a:t>3</a:t>
            </a:r>
            <a:r>
              <a:rPr lang="pt-BR" dirty="0"/>
              <a:t>] + 2NaOH 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481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ln>
            <a:solidFill>
              <a:srgbClr val="FF6600"/>
            </a:solidFill>
          </a:ln>
        </p:spPr>
        <p:txBody>
          <a:bodyPr/>
          <a:lstStyle/>
          <a:p>
            <a:r>
              <a:rPr lang="ru-RU" dirty="0"/>
              <a:t>КРИСТАЛЛИЗАЦИЯ </a:t>
            </a:r>
            <a:br>
              <a:rPr lang="ru-RU" dirty="0"/>
            </a:br>
            <a:r>
              <a:rPr lang="ru-RU" dirty="0"/>
              <a:t>из водных растворов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txBody>
          <a:bodyPr>
            <a:noAutofit/>
          </a:bodyPr>
          <a:lstStyle/>
          <a:p>
            <a:r>
              <a:rPr lang="ru-RU" sz="2800" dirty="0"/>
              <a:t>Кристаллизация из водного раствора – один из простых способов регенерации солей и метод извлечения ценных металлов из раствора  после выщелачивания.</a:t>
            </a:r>
          </a:p>
          <a:p>
            <a:r>
              <a:rPr lang="ru-RU" sz="2800" dirty="0"/>
              <a:t>Диаграмма состояния водного раствора двух солей с </a:t>
            </a:r>
            <a:r>
              <a:rPr lang="ru-RU" sz="2800" dirty="0" err="1"/>
              <a:t>эвтоникой</a:t>
            </a:r>
            <a:r>
              <a:rPr lang="ru-RU" sz="2800" dirty="0"/>
              <a:t> и одноименным ионом, представлена треугольной диаграммой.</a:t>
            </a:r>
          </a:p>
        </p:txBody>
      </p:sp>
    </p:spTree>
    <p:extLst>
      <p:ext uri="{BB962C8B-B14F-4D97-AF65-F5344CB8AC3E}">
        <p14:creationId xmlns:p14="http://schemas.microsoft.com/office/powerpoint/2010/main" val="137208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85831-2054-409B-B38E-43A0CD6BB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37" y="362349"/>
            <a:ext cx="7542213" cy="1634893"/>
          </a:xfrm>
        </p:spPr>
        <p:txBody>
          <a:bodyPr/>
          <a:lstStyle/>
          <a:p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ТЕРМОДИНАМИКА </a:t>
            </a:r>
            <a:b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ВЫСОКОТЕМПЕРАТУРНЫХ 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МЕТАЛЛУРГИЧЕСКИХ ПРОЦЕССОВ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10C497-EF03-40C4-AD1F-EC03E6D44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737" y="2334126"/>
            <a:ext cx="7542213" cy="3705727"/>
          </a:xfrm>
        </p:spPr>
        <p:txBody>
          <a:bodyPr>
            <a:normAutofit lnSpcReduction="10000"/>
          </a:bodyPr>
          <a:lstStyle/>
          <a:p>
            <a:pPr marL="403225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 самопроизвольных процессах, проходящих в закрытых системах при постоянстве пар переменных естественного набора, со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U(S, V,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n</a:t>
            </a:r>
            <a:r>
              <a:rPr kumimoji="0" lang="en-US" sz="3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);  H(S, P,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n</a:t>
            </a:r>
            <a:r>
              <a:rPr kumimoji="0" lang="en-US" sz="3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);  G(P, T,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n</a:t>
            </a:r>
            <a:r>
              <a:rPr kumimoji="0" lang="en-US" sz="3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);  F(V, T,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n</a:t>
            </a:r>
            <a:r>
              <a:rPr kumimoji="0" lang="en-US" sz="3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)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403225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 Самопроизвольно протекают процессы с уменьшением термодинамических потенциалов ответствующий термодинамический потенциал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385560E-5E54-495E-AD8D-050EA95F0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2928938"/>
            <a:ext cx="45053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BD736F7-B386-4272-A1F4-B283FE378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212" y="3265822"/>
            <a:ext cx="45053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5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FE2C3-C121-4930-943A-FCD62620A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ПИРОМЕТАЛЛУРГИЧЕСКИЕ</a:t>
            </a:r>
            <a:b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</a:b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процессы </a:t>
            </a:r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 (2)</a:t>
            </a: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E177A99-5213-4AA8-B4EA-69358E26F743}"/>
              </a:ext>
            </a:extLst>
          </p:cNvPr>
          <p:cNvGraphicFramePr>
            <a:graphicFrameLocks noGrp="1"/>
          </p:cNvGraphicFramePr>
          <p:nvPr/>
        </p:nvGraphicFramePr>
        <p:xfrm>
          <a:off x="779463" y="1882775"/>
          <a:ext cx="4116887" cy="47294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116887">
                  <a:extLst>
                    <a:ext uri="{9D8B030D-6E8A-4147-A177-3AD203B41FA5}">
                      <a16:colId xmlns:a16="http://schemas.microsoft.com/office/drawing/2014/main" val="3186376686"/>
                    </a:ext>
                  </a:extLst>
                </a:gridCol>
              </a:tblGrid>
              <a:tr h="859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/>
                          <a:ea typeface="Times New Roman"/>
                        </a:rPr>
                        <a:t>2.1 Обжиг сульфидов и спекание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536245"/>
                  </a:ext>
                </a:extLst>
              </a:tr>
              <a:tr h="12898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/>
                          <a:ea typeface="Times New Roman"/>
                        </a:rPr>
                        <a:t>2.2 Термодинамические характеристики металлургических расплавов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0808933"/>
                  </a:ext>
                </a:extLst>
              </a:tr>
              <a:tr h="12898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/>
                          <a:ea typeface="Times New Roman"/>
                        </a:rPr>
                        <a:t>2.3 </a:t>
                      </a:r>
                      <a:r>
                        <a:rPr lang="ru-RU" sz="2400" b="0" dirty="0" err="1">
                          <a:effectLst/>
                          <a:latin typeface="Times New Roman"/>
                          <a:ea typeface="Times New Roman"/>
                        </a:rPr>
                        <a:t>Автогенность</a:t>
                      </a:r>
                      <a:r>
                        <a:rPr lang="ru-RU" sz="2400" b="0" dirty="0">
                          <a:effectLst/>
                          <a:latin typeface="Times New Roman"/>
                          <a:ea typeface="Times New Roman"/>
                        </a:rPr>
                        <a:t> металлургического восстановления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6268537"/>
                  </a:ext>
                </a:extLst>
              </a:tr>
              <a:tr h="12898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  <a:latin typeface="Times New Roman"/>
                          <a:ea typeface="Times New Roman"/>
                        </a:rPr>
                        <a:t>2.4 Влияние вакуума на рабочие параметры металлургического процесса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720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162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044A2-7F95-474E-A368-FAAC0D6C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Роль </a:t>
            </a:r>
            <a:r>
              <a:rPr kumimoji="0" lang="ru-RU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энтальпийного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 фактора в металлургических процессах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817F03-5D3C-4805-A06A-F2578B64CE96}"/>
              </a:ext>
            </a:extLst>
          </p:cNvPr>
          <p:cNvSpPr txBox="1"/>
          <p:nvPr/>
        </p:nvSpPr>
        <p:spPr>
          <a:xfrm>
            <a:off x="2286000" y="412790"/>
            <a:ext cx="45720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При спекании сподуменового концентрата с оксидом калия при 1373 К протекает реакция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228600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2[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LiAL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Si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O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6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]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+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K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O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 =  2[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KAL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Si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O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6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]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 +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Li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O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+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∆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G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o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1373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( - 281.0 кДж)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228600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 Роль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энтальпийного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фактора при протекании реакции: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228600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 Является критерием направленности реакции при незначительном изменении энтропии.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042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7AEB99-D1AF-480D-8704-602ED7EB7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2" y="529390"/>
            <a:ext cx="7581901" cy="1732548"/>
          </a:xfrm>
        </p:spPr>
        <p:txBody>
          <a:bodyPr/>
          <a:lstStyle/>
          <a:p>
            <a:pPr marL="228600" marR="0" lvl="0" indent="-403225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ТЕРМОДИНАМИЧЕСКИЙ АНАЛИЗ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746F6C-343F-42EB-8358-22B8430C9225}"/>
              </a:ext>
            </a:extLst>
          </p:cNvPr>
          <p:cNvSpPr txBox="1"/>
          <p:nvPr/>
        </p:nvSpPr>
        <p:spPr>
          <a:xfrm>
            <a:off x="2286000" y="146050"/>
            <a:ext cx="4572000" cy="6565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+mj-lt"/>
              <a:buAutoNum type="arabicPeriod" startAt="14"/>
              <a:tabLst>
                <a:tab pos="59055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Уравнение связи стандартной энергии Гиббса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c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температурой для реакции</a:t>
            </a:r>
          </a:p>
          <a:p>
            <a:pPr marL="590550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>
                <a:tab pos="52578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UO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2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тв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+ 2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C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=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U 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(ж)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+ 2СО   в интервале температур [ 1500 - 3000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K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]</a:t>
            </a:r>
          </a:p>
          <a:p>
            <a:pPr marL="590550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>
                <a:tab pos="525780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-1108,342 + 0,382Т, кДж         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   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Указать минимальную абсолютную температуру, выше которой реакция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термодинамически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невозможна при стандартных условиях: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2900 K        </a:t>
            </a:r>
            <a:endParaRPr kumimoji="0" lang="ru-RU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614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A9BA5-1E95-44D9-9389-6BB36C97E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АВТОГЕННОСТЬ</a:t>
            </a:r>
            <a:b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металлургических процессов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0CEA4A-A53E-4E5D-BE89-2C81335EA791}"/>
              </a:ext>
            </a:extLst>
          </p:cNvPr>
          <p:cNvSpPr txBox="1"/>
          <p:nvPr/>
        </p:nvSpPr>
        <p:spPr>
          <a:xfrm>
            <a:off x="2286000" y="164004"/>
            <a:ext cx="4572000" cy="5904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3225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5   Изменение энтальпии в процессе алюминотермического восстановления  гематита  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Fe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О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3(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)   меньше  - 2300 Дж/г шихты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403225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 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403225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2/3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Fe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О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3(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)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 + 4/3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Al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(ж)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 = 4/3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Fe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(ж)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 +  2/3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Al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O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3(</a:t>
            </a:r>
            <a:r>
              <a:rPr kumimoji="0" lang="ru-RU" sz="24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тв</a:t>
            </a:r>
            <a:r>
              <a:rPr kumimoji="0" lang="ru-RU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)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,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403225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"/>
                <a:ea typeface="Times New Roman"/>
                <a:cs typeface="TimesNewRoman"/>
              </a:rPr>
              <a:t> следовательно, развитие процесса: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403225" marR="0" lvl="0" indent="-403225" algn="just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  </a:t>
            </a:r>
            <a:r>
              <a:rPr kumimoji="0" lang="ru-RU" sz="4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автогенно</a:t>
            </a:r>
          </a:p>
        </p:txBody>
      </p:sp>
    </p:spTree>
    <p:extLst>
      <p:ext uri="{BB962C8B-B14F-4D97-AF65-F5344CB8AC3E}">
        <p14:creationId xmlns:p14="http://schemas.microsoft.com/office/powerpoint/2010/main" val="417687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F444D-6AE5-4080-AEC8-0805C2398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961479"/>
          </a:xfrm>
        </p:spPr>
        <p:txBody>
          <a:bodyPr/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Энергия ГИББСА 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как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критерий термодинамической возможности процесса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73AE48-8543-4F35-8B68-4FA08A95A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737" y="2377440"/>
            <a:ext cx="7542213" cy="337624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E800879-E4A3-4138-967E-4C8EBF5C4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298" y="3524078"/>
            <a:ext cx="6119813" cy="596900"/>
          </a:xfrm>
          <a:prstGeom prst="rect">
            <a:avLst/>
          </a:prstGeom>
          <a:blipFill>
            <a:blip r:embed="rId3">
              <a:duotone>
                <a:srgbClr val="C0504D">
                  <a:shade val="40000"/>
                </a:srgbClr>
                <a:srgbClr val="C0504D">
                  <a:tint val="42000"/>
                </a:srgbClr>
              </a:duotone>
            </a:blip>
            <a:tile tx="0" ty="0" sx="40000" sy="40000" flip="none" algn="tl"/>
          </a:blipFill>
          <a:ln w="12700" cap="flat" cmpd="sng" algn="ctr">
            <a:solidFill>
              <a:srgbClr val="C0504D"/>
            </a:solidFill>
            <a:prstDash val="solid"/>
          </a:ln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536032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AB2B8-CB74-4074-B7AE-5D9C6D70A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975547"/>
          </a:xfrm>
        </p:spPr>
        <p:txBody>
          <a:bodyPr/>
          <a:lstStyle/>
          <a:p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КИСЛОРОДНЫЙ ПОТЕНЦИАЛ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A61CC1-BF83-4F17-84A9-6E85E0BD7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737" y="2433711"/>
            <a:ext cx="7542213" cy="3573194"/>
          </a:xfrm>
        </p:spPr>
        <p:txBody>
          <a:bodyPr>
            <a:normAutofit fontScale="92500" lnSpcReduction="20000"/>
          </a:bodyPr>
          <a:lstStyle/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 Количественной характеристикой окислительно-восстановительных свойств равновесной газовой фазы является ее кислородный потенциал (П0), определяемый по уравнению: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П0= </a:t>
            </a:r>
            <a:r>
              <a:rPr kumimoji="0" lang="ru-RU" sz="5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RTln</a:t>
            </a: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 Р(О2)				             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П0 представляет собой величину химического потенциала кислорода, отсчитываемого от стандартного состояния, и зависящего от температуры и состава газовой фазы. При наличии в газовой фазе компонентов, которые могут реагировать с кислородом или при диссоциации образуют О2 необходимо учитывать развитие этих реакций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92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11258-4F68-4AC2-93E5-F8CCBDCE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37" y="1219014"/>
            <a:ext cx="7542213" cy="834870"/>
          </a:xfrm>
        </p:spPr>
        <p:txBody>
          <a:bodyPr/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j-ea"/>
                <a:cs typeface="+mj-cs"/>
              </a:rPr>
              <a:t>Критерий термодинамической активности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68BD97-AE3A-401C-A39B-BB6ECE927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737" y="2194560"/>
            <a:ext cx="7542213" cy="3727937"/>
          </a:xfrm>
        </p:spPr>
        <p:txBody>
          <a:bodyPr/>
          <a:lstStyle/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0  = 0  =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RTln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(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Р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О2)   кислородный потенциал,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Критерий термодинамической активности в атмосфере  аппарата, содержащего металл, кислород, оксид металла;	    </a:t>
            </a:r>
          </a:p>
          <a:p>
            <a:pPr marL="403225" marR="0" lvl="0" indent="-40322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где   - свободная энергия Гиббса образования оксида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MemOn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uLnTx/>
                <a:uFillTx/>
                <a:latin typeface="Candara"/>
                <a:ea typeface="+mn-ea"/>
                <a:cs typeface="+mn-cs"/>
              </a:rPr>
              <a:t>, при условии чистых конденсированных фаз, Дж/мольО2.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330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рбита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Орбита.thmx</Template>
  <TotalTime>172</TotalTime>
  <Words>1569</Words>
  <Application>Microsoft Office PowerPoint</Application>
  <PresentationFormat>Экран (4:3)</PresentationFormat>
  <Paragraphs>121</Paragraphs>
  <Slides>19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Candara</vt:lpstr>
      <vt:lpstr>Times New Roman</vt:lpstr>
      <vt:lpstr>TimesNewRoman</vt:lpstr>
      <vt:lpstr>Орбита</vt:lpstr>
      <vt:lpstr>ТЕРМОДИНАМИЧЕСКИЙ АНАЛИЗ  металлургических процессов</vt:lpstr>
      <vt:lpstr>Энергия ГИББСА  как  критерий термодинамической возможности процесса</vt:lpstr>
      <vt:lpstr>ТАМП                                         как научныйинструмент металлургии</vt:lpstr>
      <vt:lpstr>ТЕРМОДИНАМИЧЕСКИЙ АНАЛИЗ</vt:lpstr>
      <vt:lpstr>ТЕРМОДИНАМИЧЕСКИЙ АНАЛИЗ</vt:lpstr>
      <vt:lpstr>ГИДРОМЕТАЛЛУРГИЧЕСКИЕ ПРОЦЕССЫ  (1)</vt:lpstr>
      <vt:lpstr>Термодинамика гидрометаллургически х  процессов</vt:lpstr>
      <vt:lpstr>Температурная зависимость энергии Гиббса</vt:lpstr>
      <vt:lpstr>ГИДРОМЕТАЛЛУРГИЧЕСКИЕ ПРОЦЕССЫ</vt:lpstr>
      <vt:lpstr>ВЫЩЕЛАЧИВАНИЕ</vt:lpstr>
      <vt:lpstr>КРИСТАЛЛИЗАЦИЯ  из водных растворов</vt:lpstr>
      <vt:lpstr>ТЕРМОДИНАМИКА  ВЫСОКОТЕМПЕРАТУРНЫХ  МЕТАЛЛУРГИЧЕСКИХ ПРОЦЕССОВ</vt:lpstr>
      <vt:lpstr>ПИРОМЕТАЛЛУРГИЧЕСКИЕ процессы  (2)</vt:lpstr>
      <vt:lpstr>Роль энтальпийного фактора в металлургических процессах</vt:lpstr>
      <vt:lpstr>ТЕРМОДИНАМИЧЕСКИЙ АНАЛИЗ</vt:lpstr>
      <vt:lpstr>АВТОГЕННОСТЬ металлургических процессов</vt:lpstr>
      <vt:lpstr>Энергия ГИББСА  как  критерий термодинамической возможности процесса</vt:lpstr>
      <vt:lpstr>КИСЛОРОДНЫЙ ПОТЕНЦИАЛ</vt:lpstr>
      <vt:lpstr>Критерий термодинамической активности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_x000e_ТЕОРИЯ  металлургических процессов</dc:title>
  <dc:creator>Apple</dc:creator>
  <cp:lastModifiedBy>Галина Реутова</cp:lastModifiedBy>
  <cp:revision>25</cp:revision>
  <dcterms:created xsi:type="dcterms:W3CDTF">2019-05-30T01:52:39Z</dcterms:created>
  <dcterms:modified xsi:type="dcterms:W3CDTF">2020-12-28T12:45:32Z</dcterms:modified>
</cp:coreProperties>
</file>